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</p:sldIdLst>
  <p:sldSz cx="6858000" cy="9906000" type="A4"/>
  <p:notesSz cx="6805613" cy="9944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6BAD032-48C1-EA27-A03C-680E954E2F83}" name="Marie Helle Markussen" initials="MHM" userId="S-1-5-21-2100284113-1573851820-878952375-351569" providerId="AD"/>
  <p188:author id="{B3C6C942-4368-3C05-2322-27F1D1B2C6C0}" name="Signe Bøgild Jespersen" initials="SBJ" userId="S-1-5-21-2100284113-1573851820-878952375-368508" providerId="AD"/>
  <p188:author id="{8E1145B9-5074-B150-339E-8C940AA3C9EE}" name="Helga Ejskjær" initials="HE" userId="S-1-5-21-2100284113-1573851820-878952375-59865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yst layout 3 - Markering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02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4F74-3731-4AE1-978E-58CEF9C4CD0E}" type="datetimeFigureOut">
              <a:rPr lang="da-DK" smtClean="0"/>
              <a:t>24-04-2026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0BD2-3BBC-428A-A3F0-0A7D255A7A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2321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4F74-3731-4AE1-978E-58CEF9C4CD0E}" type="datetimeFigureOut">
              <a:rPr lang="da-DK" smtClean="0"/>
              <a:t>24-04-2026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0BD2-3BBC-428A-A3F0-0A7D255A7A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14977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4F74-3731-4AE1-978E-58CEF9C4CD0E}" type="datetimeFigureOut">
              <a:rPr lang="da-DK" smtClean="0"/>
              <a:t>24-04-2026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0BD2-3BBC-428A-A3F0-0A7D255A7A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165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4F74-3731-4AE1-978E-58CEF9C4CD0E}" type="datetimeFigureOut">
              <a:rPr lang="da-DK" smtClean="0"/>
              <a:t>24-04-2026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0BD2-3BBC-428A-A3F0-0A7D255A7A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2423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4F74-3731-4AE1-978E-58CEF9C4CD0E}" type="datetimeFigureOut">
              <a:rPr lang="da-DK" smtClean="0"/>
              <a:t>24-04-2026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0BD2-3BBC-428A-A3F0-0A7D255A7A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78148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4F74-3731-4AE1-978E-58CEF9C4CD0E}" type="datetimeFigureOut">
              <a:rPr lang="da-DK" smtClean="0"/>
              <a:t>24-04-2026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0BD2-3BBC-428A-A3F0-0A7D255A7A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498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4F74-3731-4AE1-978E-58CEF9C4CD0E}" type="datetimeFigureOut">
              <a:rPr lang="da-DK" smtClean="0"/>
              <a:t>24-04-2026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0BD2-3BBC-428A-A3F0-0A7D255A7A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9227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4F74-3731-4AE1-978E-58CEF9C4CD0E}" type="datetimeFigureOut">
              <a:rPr lang="da-DK" smtClean="0"/>
              <a:t>24-04-2026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0BD2-3BBC-428A-A3F0-0A7D255A7A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51689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4F74-3731-4AE1-978E-58CEF9C4CD0E}" type="datetimeFigureOut">
              <a:rPr lang="da-DK" smtClean="0"/>
              <a:t>24-04-2026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0BD2-3BBC-428A-A3F0-0A7D255A7A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8975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4F74-3731-4AE1-978E-58CEF9C4CD0E}" type="datetimeFigureOut">
              <a:rPr lang="da-DK" smtClean="0"/>
              <a:t>24-04-2026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0BD2-3BBC-428A-A3F0-0A7D255A7A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35632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4F74-3731-4AE1-978E-58CEF9C4CD0E}" type="datetimeFigureOut">
              <a:rPr lang="da-DK" smtClean="0"/>
              <a:t>24-04-2026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0BD2-3BBC-428A-A3F0-0A7D255A7A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4379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54F74-3731-4AE1-978E-58CEF9C4CD0E}" type="datetimeFigureOut">
              <a:rPr lang="da-DK" smtClean="0"/>
              <a:t>24-04-2026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70BD2-3BBC-428A-A3F0-0A7D255A7A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1585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horturl.at/6L7aP" TargetMode="External"/><Relationship Id="rId2" Type="http://schemas.openxmlformats.org/officeDocument/2006/relationships/hyperlink" Target="https://www.google.com/url?sa=t&amp;rct=j&amp;q=&amp;esrc=s&amp;source=web&amp;cd=&amp;ved=2ahUKEwiqpuDt2fSTAxUgRvEDHcDpCfMQ4kB6BAg0EAM&amp;url=%2Fmaps%2Fplace%2F%2Fdata%3D!4m2!3m1!1s0x46529cec6bf37a53%3A0xd07b3448f8877ae4%3Fsa%3DX%26ved%3D1t%3A8290%26ictx%3D111&amp;usg=AOvVaw38b5tF-lT352eWFbx2YL5F&amp;opi=89978449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horturl.at/6L7aP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4" y="4"/>
            <a:ext cx="6857998" cy="1708479"/>
          </a:xfrm>
          <a:prstGeom prst="rect">
            <a:avLst/>
          </a:prstGeom>
          <a:solidFill>
            <a:srgbClr val="0097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20775">
              <a:defRPr/>
            </a:pPr>
            <a:endParaRPr lang="da-DK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Rektangel 6"/>
          <p:cNvSpPr/>
          <p:nvPr/>
        </p:nvSpPr>
        <p:spPr>
          <a:xfrm>
            <a:off x="4" y="1299390"/>
            <a:ext cx="6857998" cy="770022"/>
          </a:xfrm>
          <a:prstGeom prst="rect">
            <a:avLst/>
          </a:prstGeom>
          <a:solidFill>
            <a:srgbClr val="E0F2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20775">
              <a:defRPr/>
            </a:pPr>
            <a:endParaRPr lang="da-DK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" name="Tekstfelt 7"/>
          <p:cNvSpPr txBox="1"/>
          <p:nvPr/>
        </p:nvSpPr>
        <p:spPr>
          <a:xfrm>
            <a:off x="155448" y="464786"/>
            <a:ext cx="6501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20775">
              <a:defRPr/>
            </a:pPr>
            <a:r>
              <a:rPr lang="da-DK" sz="2000" dirty="0">
                <a:solidFill>
                  <a:prstClr val="white"/>
                </a:solidFill>
                <a:cs typeface="Arial" panose="020B0604020202020204" pitchFamily="34" charset="0"/>
              </a:rPr>
              <a:t>VE-rejseholdets temadag om forskønnede tiltag og landskaber i Sorø  </a:t>
            </a:r>
          </a:p>
        </p:txBody>
      </p:sp>
      <p:sp>
        <p:nvSpPr>
          <p:cNvPr id="9" name="Tekstfelt 8"/>
          <p:cNvSpPr txBox="1"/>
          <p:nvPr/>
        </p:nvSpPr>
        <p:spPr>
          <a:xfrm>
            <a:off x="493297" y="1492719"/>
            <a:ext cx="5556102" cy="431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20775">
              <a:defRPr/>
            </a:pPr>
            <a:r>
              <a:rPr lang="da-DK" sz="1102" dirty="0">
                <a:solidFill>
                  <a:prstClr val="black"/>
                </a:solidFill>
                <a:cs typeface="Arial" panose="020B0604020202020204" pitchFamily="34" charset="0"/>
              </a:rPr>
              <a:t>Dato:	Torsdag den 28. maj 2026</a:t>
            </a:r>
          </a:p>
          <a:p>
            <a:pPr defTabSz="1320775">
              <a:defRPr/>
            </a:pPr>
            <a:r>
              <a:rPr lang="da-DK" sz="1102" dirty="0">
                <a:solidFill>
                  <a:prstClr val="black"/>
                </a:solidFill>
                <a:cs typeface="Arial" panose="020B0604020202020204" pitchFamily="34" charset="0"/>
              </a:rPr>
              <a:t>Adresse:	Thon Hotel, </a:t>
            </a:r>
            <a:r>
              <a:rPr lang="da-DK" sz="1102" dirty="0">
                <a:solidFill>
                  <a:prstClr val="black"/>
                </a:solidFill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Abildvej 100, 4180 Sorø</a:t>
            </a:r>
            <a:endParaRPr lang="da-DK" sz="1102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3" name="Tekstfelt 12"/>
          <p:cNvSpPr txBox="1"/>
          <p:nvPr/>
        </p:nvSpPr>
        <p:spPr>
          <a:xfrm>
            <a:off x="493297" y="2282993"/>
            <a:ext cx="5936077" cy="5858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20775">
              <a:defRPr/>
            </a:pPr>
            <a:r>
              <a:rPr lang="da-DK" sz="1102" i="1" dirty="0">
                <a:solidFill>
                  <a:prstClr val="black"/>
                </a:solidFill>
                <a:cs typeface="Arial" panose="020B0604020202020204" pitchFamily="34" charset="0"/>
              </a:rPr>
              <a:t>09:00 – 09:30	</a:t>
            </a:r>
          </a:p>
          <a:p>
            <a:pPr defTabSz="1320775">
              <a:defRPr/>
            </a:pPr>
            <a:r>
              <a:rPr lang="da-DK" sz="1102" b="1" dirty="0">
                <a:solidFill>
                  <a:prstClr val="black"/>
                </a:solidFill>
                <a:cs typeface="Arial" panose="020B0604020202020204" pitchFamily="34" charset="0"/>
              </a:rPr>
              <a:t>Ankomst samt kaffe, te og morgenbrød </a:t>
            </a:r>
            <a:br>
              <a:rPr lang="da-DK" sz="1102" dirty="0">
                <a:solidFill>
                  <a:prstClr val="black"/>
                </a:solidFill>
                <a:cs typeface="Arial" panose="020B0604020202020204" pitchFamily="34" charset="0"/>
              </a:rPr>
            </a:br>
            <a:br>
              <a:rPr lang="da-DK" sz="1102" dirty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da-DK" sz="1102" i="1" dirty="0">
                <a:solidFill>
                  <a:prstClr val="black"/>
                </a:solidFill>
                <a:cs typeface="Arial" panose="020B0604020202020204" pitchFamily="34" charset="0"/>
              </a:rPr>
              <a:t>09:30	</a:t>
            </a:r>
          </a:p>
          <a:p>
            <a:pPr defTabSz="1320775">
              <a:defRPr/>
            </a:pPr>
            <a:r>
              <a:rPr lang="da-DK" sz="1102" b="1" dirty="0">
                <a:solidFill>
                  <a:prstClr val="black"/>
                </a:solidFill>
                <a:cs typeface="Arial" panose="020B0604020202020204" pitchFamily="34" charset="0"/>
              </a:rPr>
              <a:t>Velkomst og nyt fra VE-rejseholdet</a:t>
            </a:r>
          </a:p>
          <a:p>
            <a:pPr defTabSz="1320775">
              <a:defRPr/>
            </a:pPr>
            <a:r>
              <a:rPr lang="da-DK" sz="1102" dirty="0">
                <a:solidFill>
                  <a:prstClr val="black"/>
                </a:solidFill>
                <a:cs typeface="Arial" panose="020B0604020202020204" pitchFamily="34" charset="0"/>
              </a:rPr>
              <a:t>Ved VE-rejseholdet</a:t>
            </a:r>
          </a:p>
          <a:p>
            <a:pPr defTabSz="1320775">
              <a:defRPr/>
            </a:pPr>
            <a:r>
              <a:rPr lang="da-DK" sz="1102" dirty="0">
                <a:solidFill>
                  <a:prstClr val="black"/>
                </a:solidFill>
                <a:cs typeface="Arial" panose="020B0604020202020204" pitchFamily="34" charset="0"/>
              </a:rPr>
              <a:t>		</a:t>
            </a:r>
            <a:endParaRPr lang="da-DK" sz="1102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1320775">
              <a:defRPr/>
            </a:pPr>
            <a:r>
              <a:rPr lang="da-DK" sz="1102" b="1" dirty="0">
                <a:solidFill>
                  <a:prstClr val="black"/>
                </a:solidFill>
                <a:cs typeface="Arial" panose="020B0604020202020204" pitchFamily="34" charset="0"/>
              </a:rPr>
              <a:t>De nationale landskabsinteresser  </a:t>
            </a:r>
          </a:p>
          <a:p>
            <a:pPr defTabSz="1320775">
              <a:defRPr/>
            </a:pPr>
            <a:r>
              <a:rPr lang="da-DK" sz="1102" dirty="0">
                <a:cs typeface="Arial" panose="020B0604020202020204" pitchFamily="34" charset="0"/>
              </a:rPr>
              <a:t>Styrelsen for Grøn Arealomlægning og Vandmiljø holder oplæg om VE-anlæg i relation til de nationale landskabsinteresser. </a:t>
            </a:r>
          </a:p>
          <a:p>
            <a:pPr defTabSz="1320775">
              <a:defRPr/>
            </a:pPr>
            <a:endParaRPr lang="da-DK" sz="1102" b="1" i="1" dirty="0">
              <a:cs typeface="Arial" panose="020B0604020202020204" pitchFamily="34" charset="0"/>
            </a:endParaRPr>
          </a:p>
          <a:p>
            <a:pPr defTabSz="1320775">
              <a:defRPr/>
            </a:pPr>
            <a:r>
              <a:rPr lang="da-DK" sz="1102" b="1" dirty="0">
                <a:cs typeface="Arial" panose="020B0604020202020204" pitchFamily="34" charset="0"/>
              </a:rPr>
              <a:t>Oplæg fra Sorø Kommune om Vedde solcellepark  </a:t>
            </a:r>
          </a:p>
          <a:p>
            <a:pPr defTabSz="1320775">
              <a:defRPr/>
            </a:pPr>
            <a:r>
              <a:rPr lang="da-DK" sz="1102" dirty="0">
                <a:solidFill>
                  <a:prstClr val="black"/>
                </a:solidFill>
                <a:cs typeface="Arial" panose="020B0604020202020204" pitchFamily="34" charset="0"/>
              </a:rPr>
              <a:t>Sorø Kommune holder oplæg om kommunens arbejde med forskønnende tiltag i Vedde-projektet. Der vil være fokus på hvordan der er indarbejdet rekreative elementer i parken samt indpasning af projektet i landskabet, herunder specifikke erfaringer med afskærmning af parken. </a:t>
            </a:r>
          </a:p>
          <a:p>
            <a:pPr defTabSz="1320775">
              <a:defRPr/>
            </a:pPr>
            <a:endParaRPr lang="da-DK" sz="1102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1320775">
              <a:defRPr/>
            </a:pPr>
            <a:r>
              <a:rPr lang="da-DK" sz="1102" i="1" dirty="0">
                <a:solidFill>
                  <a:prstClr val="black"/>
                </a:solidFill>
                <a:cs typeface="Arial" panose="020B0604020202020204" pitchFamily="34" charset="0"/>
              </a:rPr>
              <a:t>12:00 – 14:00</a:t>
            </a:r>
          </a:p>
          <a:p>
            <a:pPr defTabSz="1320775">
              <a:defRPr/>
            </a:pPr>
            <a:r>
              <a:rPr lang="da-DK" sz="1102" b="1" dirty="0">
                <a:solidFill>
                  <a:prstClr val="black"/>
                </a:solidFill>
                <a:cs typeface="Arial" panose="020B0604020202020204" pitchFamily="34" charset="0"/>
              </a:rPr>
              <a:t>Ekskursion og frokost i Vedde solcellepark </a:t>
            </a:r>
          </a:p>
          <a:p>
            <a:pPr defTabSz="1320775">
              <a:defRPr/>
            </a:pPr>
            <a:endParaRPr lang="da-DK" sz="1102" i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1320775">
              <a:defRPr/>
            </a:pPr>
            <a:r>
              <a:rPr lang="da-DK" sz="1102" i="1" dirty="0">
                <a:solidFill>
                  <a:prstClr val="black"/>
                </a:solidFill>
                <a:cs typeface="Arial" panose="020B0604020202020204" pitchFamily="34" charset="0"/>
              </a:rPr>
              <a:t>14:00 </a:t>
            </a:r>
          </a:p>
          <a:p>
            <a:pPr defTabSz="1320775">
              <a:defRPr/>
            </a:pPr>
            <a:r>
              <a:rPr lang="da-DK" sz="1102" b="1" dirty="0">
                <a:solidFill>
                  <a:prstClr val="black"/>
                </a:solidFill>
                <a:cs typeface="Arial" panose="020B0604020202020204" pitchFamily="34" charset="0"/>
              </a:rPr>
              <a:t>Oplæg om landskaber og forskønnede tiltag </a:t>
            </a:r>
          </a:p>
          <a:p>
            <a:pPr algn="l"/>
            <a:r>
              <a:rPr lang="da-DK" sz="1102" dirty="0">
                <a:solidFill>
                  <a:prstClr val="black"/>
                </a:solidFill>
                <a:cs typeface="Arial" panose="020B0604020202020204" pitchFamily="34" charset="0"/>
              </a:rPr>
              <a:t>Hanne Brendstrup Nielsen fra NIRAS’ afdeling for Planlægning og Landskab holder oplæg om helhedsplaner for energilandskaber. Med afsæt i erfaringer fra landskabsplanlægning og  konkrete erfaringer fra energiprojekter, har NIRAS formuleret en række anbefalinger til indpasning af solenergiprojekter i landskaber. Disse anbefalinger danner grundlag for oplægget. </a:t>
            </a:r>
          </a:p>
          <a:p>
            <a:pPr defTabSz="1320775">
              <a:defRPr/>
            </a:pPr>
            <a:endParaRPr lang="da-DK" sz="1102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1320775">
              <a:defRPr/>
            </a:pPr>
            <a:r>
              <a:rPr lang="da-DK" sz="1102" i="1" dirty="0">
                <a:solidFill>
                  <a:prstClr val="black"/>
                </a:solidFill>
                <a:cs typeface="Arial" panose="020B0604020202020204" pitchFamily="34" charset="0"/>
              </a:rPr>
              <a:t>15:00</a:t>
            </a:r>
          </a:p>
          <a:p>
            <a:pPr defTabSz="1320775">
              <a:defRPr/>
            </a:pPr>
            <a:r>
              <a:rPr lang="da-DK" sz="1102" b="1" dirty="0">
                <a:solidFill>
                  <a:prstClr val="black"/>
                </a:solidFill>
                <a:cs typeface="Arial" panose="020B0604020202020204" pitchFamily="34" charset="0"/>
              </a:rPr>
              <a:t>Gruppediskussion og opsamling</a:t>
            </a:r>
            <a:endParaRPr lang="da-DK" sz="1102" b="1" i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1320775">
              <a:defRPr/>
            </a:pPr>
            <a:endParaRPr lang="da-DK" sz="1102" i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1320775">
              <a:defRPr/>
            </a:pPr>
            <a:r>
              <a:rPr lang="da-DK" sz="1102" i="1" dirty="0">
                <a:solidFill>
                  <a:prstClr val="black"/>
                </a:solidFill>
                <a:cs typeface="Arial" panose="020B0604020202020204" pitchFamily="34" charset="0"/>
              </a:rPr>
              <a:t>15:30</a:t>
            </a:r>
          </a:p>
          <a:p>
            <a:pPr defTabSz="1320775">
              <a:defRPr/>
            </a:pPr>
            <a:r>
              <a:rPr lang="da-DK" sz="1102" b="1" dirty="0">
                <a:solidFill>
                  <a:prstClr val="black"/>
                </a:solidFill>
                <a:cs typeface="Arial" panose="020B0604020202020204" pitchFamily="34" charset="0"/>
              </a:rPr>
              <a:t>Tak for i dag og på gensyn v. VE-rejseholdet </a:t>
            </a:r>
          </a:p>
          <a:p>
            <a:pPr defTabSz="1320775">
              <a:defRPr/>
            </a:pPr>
            <a:endParaRPr lang="da-DK" sz="1102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1320775">
              <a:defRPr/>
            </a:pPr>
            <a:endParaRPr lang="da-DK" sz="1102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1320775">
              <a:defRPr/>
            </a:pPr>
            <a:r>
              <a:rPr lang="da-DK" sz="1000" b="0" i="1" dirty="0"/>
              <a:t>Programmet er foreløbigt. Der tages forbehold for ændringer. 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160FBEEF-4BF9-AFD2-6198-7A7A47FB61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652265"/>
              </p:ext>
            </p:extLst>
          </p:nvPr>
        </p:nvGraphicFramePr>
        <p:xfrm>
          <a:off x="603503" y="8071289"/>
          <a:ext cx="5652919" cy="8534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652919">
                  <a:extLst>
                    <a:ext uri="{9D8B030D-6E8A-4147-A177-3AD203B41FA5}">
                      <a16:colId xmlns:a16="http://schemas.microsoft.com/office/drawing/2014/main" val="2208750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sz="1000" b="0" dirty="0"/>
                        <a:t>Solcelleeksempelsamlingen beskriver en række forskellige solcelleanlæg med fokus på fx naturhegn og placeringshensyn. Eksempel 8 beskriver Viuf solcellepark, som vi skal besøge på temadagen i Kolding, og det kan måske bidrage med inspiration forud for dagens tema. </a:t>
                      </a:r>
                    </a:p>
                    <a:p>
                      <a:endParaRPr lang="da-DK" sz="1000" b="0" dirty="0"/>
                    </a:p>
                    <a:p>
                      <a:r>
                        <a:rPr lang="da-DK" sz="1000" b="0" dirty="0"/>
                        <a:t>Du finder eksempelsamlingen her: </a:t>
                      </a:r>
                      <a:r>
                        <a:rPr lang="da-DK" sz="1000" b="0" dirty="0">
                          <a:hlinkClick r:id="rId3"/>
                        </a:rPr>
                        <a:t>https://shorturl.at/6L7aP</a:t>
                      </a:r>
                      <a:r>
                        <a:rPr lang="da-DK" sz="1000" b="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477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594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4" y="4"/>
            <a:ext cx="6857998" cy="1708479"/>
          </a:xfrm>
          <a:prstGeom prst="rect">
            <a:avLst/>
          </a:prstGeom>
          <a:solidFill>
            <a:srgbClr val="0097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20775">
              <a:defRPr/>
            </a:pPr>
            <a:endParaRPr lang="da-DK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Rektangel 6"/>
          <p:cNvSpPr/>
          <p:nvPr/>
        </p:nvSpPr>
        <p:spPr>
          <a:xfrm>
            <a:off x="4" y="1299390"/>
            <a:ext cx="6857998" cy="770022"/>
          </a:xfrm>
          <a:prstGeom prst="rect">
            <a:avLst/>
          </a:prstGeom>
          <a:solidFill>
            <a:srgbClr val="E0F2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20775">
              <a:defRPr/>
            </a:pPr>
            <a:endParaRPr lang="da-DK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" name="Tekstfelt 7"/>
          <p:cNvSpPr txBox="1"/>
          <p:nvPr/>
        </p:nvSpPr>
        <p:spPr>
          <a:xfrm>
            <a:off x="182880" y="464786"/>
            <a:ext cx="6565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20775">
              <a:defRPr/>
            </a:pPr>
            <a:r>
              <a:rPr lang="da-DK" sz="2000" dirty="0">
                <a:solidFill>
                  <a:prstClr val="white"/>
                </a:solidFill>
                <a:cs typeface="Arial" panose="020B0604020202020204" pitchFamily="34" charset="0"/>
              </a:rPr>
              <a:t>VE-rejseholdets temadag om forskønnede tiltag og landskaber i Kolding  </a:t>
            </a:r>
          </a:p>
        </p:txBody>
      </p:sp>
      <p:sp>
        <p:nvSpPr>
          <p:cNvPr id="9" name="Tekstfelt 8"/>
          <p:cNvSpPr txBox="1"/>
          <p:nvPr/>
        </p:nvSpPr>
        <p:spPr>
          <a:xfrm>
            <a:off x="493297" y="1490516"/>
            <a:ext cx="5556102" cy="431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20775">
              <a:defRPr/>
            </a:pPr>
            <a:r>
              <a:rPr lang="da-DK" sz="1102" dirty="0">
                <a:solidFill>
                  <a:prstClr val="black"/>
                </a:solidFill>
                <a:cs typeface="Arial" panose="020B0604020202020204" pitchFamily="34" charset="0"/>
              </a:rPr>
              <a:t>Dato:	Torsdag den 4. juni 2026</a:t>
            </a:r>
          </a:p>
          <a:p>
            <a:pPr defTabSz="1320775">
              <a:defRPr/>
            </a:pPr>
            <a:r>
              <a:rPr lang="da-DK" sz="1102" dirty="0">
                <a:solidFill>
                  <a:prstClr val="black"/>
                </a:solidFill>
                <a:cs typeface="Arial" panose="020B0604020202020204" pitchFamily="34" charset="0"/>
              </a:rPr>
              <a:t>Adresse:	Comwell Kolding  - Skovbrynet 1, 6000 Kolding </a:t>
            </a:r>
          </a:p>
        </p:txBody>
      </p:sp>
      <p:sp>
        <p:nvSpPr>
          <p:cNvPr id="13" name="Tekstfelt 12"/>
          <p:cNvSpPr txBox="1"/>
          <p:nvPr/>
        </p:nvSpPr>
        <p:spPr>
          <a:xfrm>
            <a:off x="493297" y="2301281"/>
            <a:ext cx="5936077" cy="6027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20775">
              <a:defRPr/>
            </a:pPr>
            <a:r>
              <a:rPr lang="da-DK" sz="1102" i="1" dirty="0">
                <a:solidFill>
                  <a:prstClr val="black"/>
                </a:solidFill>
                <a:cs typeface="Arial" panose="020B0604020202020204" pitchFamily="34" charset="0"/>
              </a:rPr>
              <a:t>09:00 – 09:30	</a:t>
            </a:r>
          </a:p>
          <a:p>
            <a:pPr defTabSz="1320775">
              <a:defRPr/>
            </a:pPr>
            <a:r>
              <a:rPr lang="da-DK" sz="1102" b="1" dirty="0">
                <a:solidFill>
                  <a:prstClr val="black"/>
                </a:solidFill>
                <a:cs typeface="Arial" panose="020B0604020202020204" pitchFamily="34" charset="0"/>
              </a:rPr>
              <a:t>Ankomst samt kaffe, te og morgenbrød </a:t>
            </a:r>
            <a:br>
              <a:rPr lang="da-DK" sz="1102" dirty="0">
                <a:solidFill>
                  <a:prstClr val="black"/>
                </a:solidFill>
                <a:cs typeface="Arial" panose="020B0604020202020204" pitchFamily="34" charset="0"/>
              </a:rPr>
            </a:br>
            <a:br>
              <a:rPr lang="da-DK" sz="1102" dirty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da-DK" sz="1102" i="1" dirty="0">
                <a:solidFill>
                  <a:prstClr val="black"/>
                </a:solidFill>
                <a:cs typeface="Arial" panose="020B0604020202020204" pitchFamily="34" charset="0"/>
              </a:rPr>
              <a:t>09:30	</a:t>
            </a:r>
          </a:p>
          <a:p>
            <a:pPr defTabSz="1320775">
              <a:defRPr/>
            </a:pPr>
            <a:r>
              <a:rPr lang="da-DK" sz="1102" b="1" dirty="0">
                <a:solidFill>
                  <a:prstClr val="black"/>
                </a:solidFill>
                <a:cs typeface="Arial" panose="020B0604020202020204" pitchFamily="34" charset="0"/>
              </a:rPr>
              <a:t>Velkomst og nyt fra VE-rejseholdet</a:t>
            </a:r>
          </a:p>
          <a:p>
            <a:pPr defTabSz="1320775">
              <a:defRPr/>
            </a:pPr>
            <a:r>
              <a:rPr lang="da-DK" sz="1102" dirty="0">
                <a:solidFill>
                  <a:prstClr val="black"/>
                </a:solidFill>
                <a:cs typeface="Arial" panose="020B0604020202020204" pitchFamily="34" charset="0"/>
              </a:rPr>
              <a:t>Ved VE-rejseholdet</a:t>
            </a:r>
          </a:p>
          <a:p>
            <a:pPr defTabSz="1320775">
              <a:defRPr/>
            </a:pPr>
            <a:r>
              <a:rPr lang="da-DK" sz="1102" dirty="0">
                <a:solidFill>
                  <a:prstClr val="black"/>
                </a:solidFill>
                <a:cs typeface="Arial" panose="020B0604020202020204" pitchFamily="34" charset="0"/>
              </a:rPr>
              <a:t>		</a:t>
            </a:r>
            <a:endParaRPr lang="da-DK" sz="1102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1320775">
              <a:defRPr/>
            </a:pPr>
            <a:r>
              <a:rPr lang="da-DK" sz="1102" b="1" dirty="0">
                <a:solidFill>
                  <a:prstClr val="black"/>
                </a:solidFill>
                <a:cs typeface="Arial" panose="020B0604020202020204" pitchFamily="34" charset="0"/>
              </a:rPr>
              <a:t>De nationale landskabsinteresser  </a:t>
            </a:r>
          </a:p>
          <a:p>
            <a:pPr defTabSz="1320775">
              <a:defRPr/>
            </a:pPr>
            <a:r>
              <a:rPr lang="da-DK" sz="1102" dirty="0">
                <a:cs typeface="Arial" panose="020B0604020202020204" pitchFamily="34" charset="0"/>
              </a:rPr>
              <a:t>Styrelsen for Grøn Arealomlægning og Vandmiljø holder oplæg om VE-anlæg i relation til de nationale landskabsinteresser. </a:t>
            </a:r>
          </a:p>
          <a:p>
            <a:pPr defTabSz="1320775">
              <a:defRPr/>
            </a:pPr>
            <a:endParaRPr lang="da-DK" sz="1102" b="1" i="1" dirty="0">
              <a:cs typeface="Arial" panose="020B0604020202020204" pitchFamily="34" charset="0"/>
            </a:endParaRPr>
          </a:p>
          <a:p>
            <a:r>
              <a:rPr lang="da-DK" sz="1102" b="1" dirty="0">
                <a:cs typeface="Arial" panose="020B0604020202020204" pitchFamily="34" charset="0"/>
              </a:rPr>
              <a:t>Oplæg fra Kolding Kommune om Viuf solcellepark  </a:t>
            </a:r>
          </a:p>
          <a:p>
            <a:r>
              <a:rPr lang="da-DK" sz="1102" dirty="0">
                <a:cs typeface="Arial" panose="020B0604020202020204" pitchFamily="34" charset="0"/>
              </a:rPr>
              <a:t>Kolding Kommune holder oplæg om kommunens arbejde i Viuf-projektet med at kombinere forskønnende tiltag med andre grønne funktioner. Fokus vil især være på de forskellige naturtiltag og rekreative elementer, der er indbygget i projektet, herunder blandt andet vandløbsrestaurering, faunapassager og sammenhængende naturstrøg gennem parken. </a:t>
            </a:r>
          </a:p>
          <a:p>
            <a:pPr defTabSz="1320775">
              <a:defRPr/>
            </a:pPr>
            <a:endParaRPr lang="da-DK" sz="1102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1320775">
              <a:defRPr/>
            </a:pPr>
            <a:r>
              <a:rPr lang="da-DK" sz="1102" i="1" dirty="0">
                <a:solidFill>
                  <a:prstClr val="black"/>
                </a:solidFill>
                <a:cs typeface="Arial" panose="020B0604020202020204" pitchFamily="34" charset="0"/>
              </a:rPr>
              <a:t>12:00 – 14:00</a:t>
            </a:r>
          </a:p>
          <a:p>
            <a:pPr defTabSz="1320775">
              <a:defRPr/>
            </a:pPr>
            <a:r>
              <a:rPr lang="da-DK" sz="1102" b="1" dirty="0">
                <a:solidFill>
                  <a:prstClr val="black"/>
                </a:solidFill>
                <a:cs typeface="Arial" panose="020B0604020202020204" pitchFamily="34" charset="0"/>
              </a:rPr>
              <a:t>Ekskursion og frokost i Viuf solcellepark </a:t>
            </a:r>
          </a:p>
          <a:p>
            <a:pPr defTabSz="1320775">
              <a:defRPr/>
            </a:pPr>
            <a:endParaRPr lang="da-DK" sz="1102" i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1320775">
              <a:defRPr/>
            </a:pPr>
            <a:r>
              <a:rPr lang="da-DK" sz="1102" i="1" dirty="0">
                <a:solidFill>
                  <a:prstClr val="black"/>
                </a:solidFill>
                <a:cs typeface="Arial" panose="020B0604020202020204" pitchFamily="34" charset="0"/>
              </a:rPr>
              <a:t>14:00 </a:t>
            </a:r>
          </a:p>
          <a:p>
            <a:pPr defTabSz="1320775">
              <a:defRPr/>
            </a:pPr>
            <a:r>
              <a:rPr lang="da-DK" sz="1102" b="1" dirty="0">
                <a:solidFill>
                  <a:prstClr val="black"/>
                </a:solidFill>
                <a:cs typeface="Arial" panose="020B0604020202020204" pitchFamily="34" charset="0"/>
              </a:rPr>
              <a:t>Oplæg om landskaber og forskønnede tiltag </a:t>
            </a:r>
          </a:p>
          <a:p>
            <a:pPr algn="l"/>
            <a:r>
              <a:rPr lang="da-DK" sz="1102" dirty="0">
                <a:solidFill>
                  <a:prstClr val="black"/>
                </a:solidFill>
                <a:cs typeface="Arial" panose="020B0604020202020204" pitchFamily="34" charset="0"/>
              </a:rPr>
              <a:t>Hanne Brendstrup Nielsen fra NIRAS’ afdeling for Planlægning og Landskab holder oplæg om helhedsplaner for energilandskaber. Med afsæt i erfaringer fra landskabsplanlægning og  konkrete erfaringer fra energiprojekter, har NIRAS formuleret en række anbefalinger til indpasning af solenergiprojekter i landskaber. Disse anbefalinger danner grundlag for oplægget. </a:t>
            </a:r>
          </a:p>
          <a:p>
            <a:pPr defTabSz="1320775">
              <a:defRPr/>
            </a:pPr>
            <a:endParaRPr lang="da-DK" sz="1102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1320775">
              <a:defRPr/>
            </a:pPr>
            <a:r>
              <a:rPr lang="da-DK" sz="1102" i="1" dirty="0">
                <a:solidFill>
                  <a:prstClr val="black"/>
                </a:solidFill>
                <a:cs typeface="Arial" panose="020B0604020202020204" pitchFamily="34" charset="0"/>
              </a:rPr>
              <a:t>15:00</a:t>
            </a:r>
          </a:p>
          <a:p>
            <a:pPr defTabSz="1320775">
              <a:defRPr/>
            </a:pPr>
            <a:r>
              <a:rPr lang="da-DK" sz="1102" b="1" dirty="0">
                <a:solidFill>
                  <a:prstClr val="black"/>
                </a:solidFill>
                <a:cs typeface="Arial" panose="020B0604020202020204" pitchFamily="34" charset="0"/>
              </a:rPr>
              <a:t>Gruppediskussion og opsamling</a:t>
            </a:r>
            <a:endParaRPr lang="da-DK" sz="1102" b="1" i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1320775">
              <a:defRPr/>
            </a:pPr>
            <a:endParaRPr lang="da-DK" sz="1102" i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1320775">
              <a:defRPr/>
            </a:pPr>
            <a:r>
              <a:rPr lang="da-DK" sz="1102" i="1" dirty="0">
                <a:solidFill>
                  <a:prstClr val="black"/>
                </a:solidFill>
                <a:cs typeface="Arial" panose="020B0604020202020204" pitchFamily="34" charset="0"/>
              </a:rPr>
              <a:t>15:30</a:t>
            </a:r>
          </a:p>
          <a:p>
            <a:pPr defTabSz="1320775">
              <a:defRPr/>
            </a:pPr>
            <a:r>
              <a:rPr lang="da-DK" sz="1102" b="1" dirty="0">
                <a:solidFill>
                  <a:prstClr val="black"/>
                </a:solidFill>
                <a:cs typeface="Arial" panose="020B0604020202020204" pitchFamily="34" charset="0"/>
              </a:rPr>
              <a:t>Tak for i dag og på gensyn v. VE-rejseholdet </a:t>
            </a:r>
          </a:p>
          <a:p>
            <a:pPr defTabSz="1320775">
              <a:defRPr/>
            </a:pPr>
            <a:endParaRPr lang="da-DK" sz="1102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1320775">
              <a:defRPr/>
            </a:pPr>
            <a:endParaRPr lang="da-DK" sz="1000" b="0" i="1" dirty="0"/>
          </a:p>
          <a:p>
            <a:pPr defTabSz="1320775">
              <a:defRPr/>
            </a:pPr>
            <a:r>
              <a:rPr lang="da-DK" sz="1000" b="0" i="1" dirty="0"/>
              <a:t>Programmet er foreløbigt. Der tages forbehold for ændringer. 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49A58599-F199-3176-89AE-E4ABFF877D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474880"/>
              </p:ext>
            </p:extLst>
          </p:nvPr>
        </p:nvGraphicFramePr>
        <p:xfrm>
          <a:off x="585215" y="8226737"/>
          <a:ext cx="5652919" cy="8534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652919">
                  <a:extLst>
                    <a:ext uri="{9D8B030D-6E8A-4147-A177-3AD203B41FA5}">
                      <a16:colId xmlns:a16="http://schemas.microsoft.com/office/drawing/2014/main" val="2208750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sz="1000" b="0" dirty="0"/>
                        <a:t>Solcelleeksempelsamlingen beskriver en række forskellige solcelleanlæg med fokus på eks. naturhegn og placeringshensyn. Eksempel 8 beskriver Viuf-projektet, og kan måske være interessant at læse forud for dagens oplæg og ekskursion. </a:t>
                      </a:r>
                    </a:p>
                    <a:p>
                      <a:endParaRPr lang="da-DK" sz="1000" b="0" dirty="0"/>
                    </a:p>
                    <a:p>
                      <a:r>
                        <a:rPr lang="da-DK" sz="1000" b="0" dirty="0"/>
                        <a:t>Du finder eksempelsamlingen her: </a:t>
                      </a:r>
                      <a:r>
                        <a:rPr lang="da-DK" sz="1000" b="0" dirty="0">
                          <a:hlinkClick r:id="rId2"/>
                        </a:rPr>
                        <a:t>https://shorturl.at/6L7aP</a:t>
                      </a:r>
                      <a:r>
                        <a:rPr lang="da-DK" sz="1000" b="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477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754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8700</TotalTime>
  <Words>531</Words>
  <Application>Microsoft Office PowerPoint</Application>
  <PresentationFormat>A4-papir (210 x 297 mm)</PresentationFormat>
  <Paragraphs>64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PowerPoint-præsentation</vt:lpstr>
      <vt:lpstr>PowerPoint-præsentation</vt:lpstr>
    </vt:vector>
  </TitlesOfParts>
  <Company>Statens 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Katrine Vintov</dc:creator>
  <cp:lastModifiedBy>Marie Helle Markussen</cp:lastModifiedBy>
  <cp:revision>85</cp:revision>
  <cp:lastPrinted>2026-01-30T09:42:54Z</cp:lastPrinted>
  <dcterms:created xsi:type="dcterms:W3CDTF">2025-04-22T11:03:52Z</dcterms:created>
  <dcterms:modified xsi:type="dcterms:W3CDTF">2026-04-24T09:11:08Z</dcterms:modified>
</cp:coreProperties>
</file>